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88" r:id="rId3"/>
    <p:sldId id="512" r:id="rId4"/>
    <p:sldId id="510" r:id="rId5"/>
    <p:sldId id="513" r:id="rId6"/>
    <p:sldId id="511" r:id="rId7"/>
    <p:sldId id="508" r:id="rId8"/>
    <p:sldId id="493" r:id="rId9"/>
    <p:sldId id="505" r:id="rId10"/>
    <p:sldId id="506" r:id="rId11"/>
    <p:sldId id="507" r:id="rId12"/>
    <p:sldId id="504" r:id="rId13"/>
    <p:sldId id="489" r:id="rId14"/>
    <p:sldId id="500" r:id="rId15"/>
    <p:sldId id="502" r:id="rId16"/>
    <p:sldId id="501" r:id="rId17"/>
    <p:sldId id="498" r:id="rId18"/>
    <p:sldId id="509" r:id="rId19"/>
    <p:sldId id="285" r:id="rId20"/>
    <p:sldId id="4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78E3C-F971-4DA6-91B5-5CC245976113}">
          <p14:sldIdLst>
            <p14:sldId id="256"/>
            <p14:sldId id="488"/>
            <p14:sldId id="512"/>
            <p14:sldId id="510"/>
            <p14:sldId id="513"/>
            <p14:sldId id="511"/>
            <p14:sldId id="508"/>
            <p14:sldId id="493"/>
            <p14:sldId id="505"/>
            <p14:sldId id="506"/>
            <p14:sldId id="507"/>
            <p14:sldId id="504"/>
            <p14:sldId id="489"/>
            <p14:sldId id="500"/>
            <p14:sldId id="502"/>
            <p14:sldId id="501"/>
            <p14:sldId id="498"/>
            <p14:sldId id="509"/>
            <p14:sldId id="285"/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ED"/>
    <a:srgbClr val="1263AB"/>
    <a:srgbClr val="2483C6"/>
    <a:srgbClr val="FF6A1F"/>
    <a:srgbClr val="124E72"/>
    <a:srgbClr val="DAE3F3"/>
    <a:srgbClr val="ABD8F1"/>
    <a:srgbClr val="4E66CE"/>
    <a:srgbClr val="8FAADC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9" autoAdjust="0"/>
    <p:restoredTop sz="95383" autoAdjust="0"/>
  </p:normalViewPr>
  <p:slideViewPr>
    <p:cSldViewPr snapToGrid="0">
      <p:cViewPr varScale="1">
        <p:scale>
          <a:sx n="74" d="100"/>
          <a:sy n="74" d="100"/>
        </p:scale>
        <p:origin x="186" y="-2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 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387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F756D-BC17-44B1-AE03-37A49EAB786A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2E699-79A1-4FAD-B242-9A32FD738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5550-8C6B-4EA3-BB93-E37335A9F933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27CD-51FF-44C8-A730-38AF290B98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t>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7200" y="504000"/>
            <a:ext cx="11398474" cy="35987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 baseline="0">
                <a:solidFill>
                  <a:srgbClr val="7087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subheading Here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0" r="822" b="294"/>
          <a:stretch/>
        </p:blipFill>
        <p:spPr>
          <a:xfrm>
            <a:off x="0" y="-20320"/>
            <a:ext cx="12181840" cy="687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03327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03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44327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1821" y="4535245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248042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170723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6476" y="504000"/>
            <a:ext cx="11377392" cy="30424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282481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6" r="1873" b="728"/>
          <a:stretch/>
        </p:blipFill>
        <p:spPr>
          <a:xfrm>
            <a:off x="-10160" y="-40640"/>
            <a:ext cx="12212320" cy="6908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 bwMode="auto">
          <a:xfrm>
            <a:off x="-10160" y="-40640"/>
            <a:ext cx="12212320" cy="6908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85" y="1538993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051274" y="2850268"/>
            <a:ext cx="6054725" cy="6938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5264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5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7" r:id="rId4"/>
    <p:sldLayoutId id="2147483678" r:id="rId5"/>
    <p:sldLayoutId id="2147483676" r:id="rId6"/>
    <p:sldLayoutId id="2147483650" r:id="rId7"/>
    <p:sldLayoutId id="2147483671" r:id="rId8"/>
    <p:sldLayoutId id="2147483675" r:id="rId9"/>
    <p:sldLayoutId id="2147483674" r:id="rId10"/>
    <p:sldLayoutId id="2147483668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108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47" Type="http://schemas.openxmlformats.org/officeDocument/2006/relationships/image" Target="../media/image116.png"/><Relationship Id="rId50" Type="http://schemas.openxmlformats.org/officeDocument/2006/relationships/image" Target="../media/image119.png"/><Relationship Id="rId55" Type="http://schemas.openxmlformats.org/officeDocument/2006/relationships/image" Target="../media/image12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110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3" Type="http://schemas.openxmlformats.org/officeDocument/2006/relationships/image" Target="../media/image122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49" Type="http://schemas.openxmlformats.org/officeDocument/2006/relationships/image" Target="../media/image118.png"/><Relationship Id="rId57" Type="http://schemas.openxmlformats.org/officeDocument/2006/relationships/image" Target="../media/image126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52" Type="http://schemas.openxmlformats.org/officeDocument/2006/relationships/image" Target="../media/image12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48" Type="http://schemas.openxmlformats.org/officeDocument/2006/relationships/image" Target="../media/image117.png"/><Relationship Id="rId56" Type="http://schemas.openxmlformats.org/officeDocument/2006/relationships/image" Target="../media/image125.png"/><Relationship Id="rId8" Type="http://schemas.openxmlformats.org/officeDocument/2006/relationships/image" Target="../media/image77.png"/><Relationship Id="rId51" Type="http://schemas.openxmlformats.org/officeDocument/2006/relationships/image" Target="../media/image120.png"/><Relationship Id="rId3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9" Type="http://schemas.openxmlformats.org/officeDocument/2006/relationships/image" Target="../media/image164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34" Type="http://schemas.openxmlformats.org/officeDocument/2006/relationships/image" Target="../media/image159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50" Type="http://schemas.openxmlformats.org/officeDocument/2006/relationships/image" Target="../media/image175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8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70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5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11" Type="http://schemas.openxmlformats.org/officeDocument/2006/relationships/image" Target="../media/image208.png"/><Relationship Id="rId5" Type="http://schemas.openxmlformats.org/officeDocument/2006/relationships/image" Target="../media/image197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195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10.png"/><Relationship Id="rId21" Type="http://schemas.openxmlformats.org/officeDocument/2006/relationships/image" Target="../media/image26.png"/><Relationship Id="rId7" Type="http://schemas.openxmlformats.org/officeDocument/2006/relationships/image" Target="../media/image1210.png"/><Relationship Id="rId12" Type="http://schemas.openxmlformats.org/officeDocument/2006/relationships/image" Target="../media/image1710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10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1610.png"/><Relationship Id="rId24" Type="http://schemas.openxmlformats.org/officeDocument/2006/relationships/image" Target="../media/image29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10.png"/><Relationship Id="rId19" Type="http://schemas.openxmlformats.org/officeDocument/2006/relationships/image" Target="../media/image24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2085" y="2170590"/>
            <a:ext cx="10591800" cy="1311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消息传递神经网络预测结果的可解释性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设计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C56736-1CB0-6049-BEA1-4B4B2594135F}"/>
              </a:ext>
            </a:extLst>
          </p:cNvPr>
          <p:cNvSpPr txBox="1"/>
          <p:nvPr/>
        </p:nvSpPr>
        <p:spPr>
          <a:xfrm>
            <a:off x="4452224" y="4424083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Yang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weiwei</a:t>
            </a:r>
            <a:endParaRPr lang="x-none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2486208" y="86162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5016693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5954284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068916" y="658544"/>
            <a:ext cx="43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.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86208" y="3227298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04" name="直接箭头连接符 103"/>
          <p:cNvCxnSpPr>
            <a:endCxn id="76" idx="0"/>
          </p:cNvCxnSpPr>
          <p:nvPr/>
        </p:nvCxnSpPr>
        <p:spPr>
          <a:xfrm>
            <a:off x="1016377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420" y="2235236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93" idx="0"/>
          </p:cNvCxnSpPr>
          <p:nvPr/>
        </p:nvCxnSpPr>
        <p:spPr>
          <a:xfrm>
            <a:off x="1953968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98" idx="0"/>
          </p:cNvCxnSpPr>
          <p:nvPr/>
        </p:nvCxnSpPr>
        <p:spPr>
          <a:xfrm>
            <a:off x="3332978" y="1658266"/>
            <a:ext cx="377" cy="7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2505956" y="1832255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7251700" y="1198880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262141" y="1359699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/>
          <p:cNvCxnSpPr/>
          <p:nvPr/>
        </p:nvCxnSpPr>
        <p:spPr>
          <a:xfrm flipV="1">
            <a:off x="3912090" y="3215069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  <a:blipFill rotWithShape="0">
                <a:blip r:embed="rId35"/>
                <a:stretch>
                  <a:fillRect t="-6557" r="-645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  <a:blipFill rotWithShape="0">
                <a:blip r:embed="rId4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  <a:blipFill rotWithShape="0">
                <a:blip r:embed="rId4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631377" y="3302937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641818" y="3463756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blipFill rotWithShape="0">
                <a:blip r:embed="rId4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blipFill rotWithShape="0">
                <a:blip r:embed="rId4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blipFill rotWithShape="0">
                <a:blip r:embed="rId50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blipFill rotWithShape="0">
                <a:blip r:embed="rId51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blipFill rotWithShape="0">
                <a:blip r:embed="rId52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5070811" y="597741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752291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356582" y="599936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5032956" y="493380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7017255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409375" y="578416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695146" y="578416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321938" y="5222786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6041273" y="578416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  <a:blipFill rotWithShape="0">
                <a:blip r:embed="rId5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  <a:blipFill rotWithShape="0">
                <a:blip r:embed="rId5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  <a:blipFill rotWithShape="0">
                <a:blip r:embed="rId5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  <a:blipFill rotWithShape="0">
                <a:blip r:embed="rId5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  <a:blipFill rotWithShape="0">
                <a:blip r:embed="rId5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26323" y="1576553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3852205" y="1564324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  <a:blipFill rotWithShape="0">
                <a:blip r:embed="rId22"/>
                <a:stretch>
                  <a:fillRect t="-6557" r="-650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  <a:blipFill rotWithShape="0">
                <a:blip r:embed="rId2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571492" y="1652192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581933" y="1813011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4947794" y="51781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629274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233565" y="52001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4909939" y="413454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6894238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286358" y="4984907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572129" y="4984907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198921" y="4423528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5918256" y="4984907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-45380" y="3011859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  <a:blipFill rotWithShape="0">
                <a:blip r:embed="rId4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  <a:blipFill rotWithShape="0">
                <a:blip r:embed="rId4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  <a:blipFill rotWithShape="0">
                <a:blip r:embed="rId4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  <a:blipFill rotWithShape="0">
                <a:blip r:embed="rId4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  <a:blipFill rotWithShape="0">
                <a:blip r:embed="rId4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/>
          <p:cNvSpPr/>
          <p:nvPr/>
        </p:nvSpPr>
        <p:spPr bwMode="auto">
          <a:xfrm>
            <a:off x="862638" y="514328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 bwMode="auto">
          <a:xfrm>
            <a:off x="1544118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 bwMode="auto">
          <a:xfrm>
            <a:off x="2148409" y="516523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 bwMode="auto">
          <a:xfrm>
            <a:off x="839558" y="413995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 bwMode="auto">
          <a:xfrm>
            <a:off x="2809082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90" name="直接连接符 89"/>
          <p:cNvCxnSpPr>
            <a:stCxn id="85" idx="6"/>
            <a:endCxn id="86" idx="3"/>
          </p:cNvCxnSpPr>
          <p:nvPr/>
        </p:nvCxnSpPr>
        <p:spPr>
          <a:xfrm flipV="1">
            <a:off x="1201202" y="495003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87" idx="6"/>
            <a:endCxn id="89" idx="3"/>
          </p:cNvCxnSpPr>
          <p:nvPr/>
        </p:nvCxnSpPr>
        <p:spPr>
          <a:xfrm flipV="1">
            <a:off x="2486973" y="495003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88" idx="5"/>
            <a:endCxn id="86" idx="1"/>
          </p:cNvCxnSpPr>
          <p:nvPr/>
        </p:nvCxnSpPr>
        <p:spPr>
          <a:xfrm>
            <a:off x="1128540" y="4428938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86" idx="5"/>
            <a:endCxn id="87" idx="2"/>
          </p:cNvCxnSpPr>
          <p:nvPr/>
        </p:nvCxnSpPr>
        <p:spPr>
          <a:xfrm>
            <a:off x="1833100" y="495003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  <a:blipFill rotWithShape="0">
                <a:blip r:embed="rId4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  <a:blipFill rotWithShape="0">
                <a:blip r:embed="rId4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  <a:blipFill rotWithShape="0">
                <a:blip r:embed="rId4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  <a:blipFill rotWithShape="0">
                <a:blip r:embed="rId4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  <a:blipFill rotWithShape="0">
                <a:blip r:embed="rId49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4089400" y="4878734"/>
            <a:ext cx="453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028613" y="4801224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039054" y="4962043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 bwMode="auto">
          <a:xfrm>
            <a:off x="9195137" y="52818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7" name="椭圆 146"/>
          <p:cNvSpPr/>
          <p:nvPr/>
        </p:nvSpPr>
        <p:spPr bwMode="auto">
          <a:xfrm>
            <a:off x="9876617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48" name="椭圆 147"/>
          <p:cNvSpPr/>
          <p:nvPr/>
        </p:nvSpPr>
        <p:spPr bwMode="auto">
          <a:xfrm>
            <a:off x="10480908" y="5303767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49" name="椭圆 148"/>
          <p:cNvSpPr/>
          <p:nvPr/>
        </p:nvSpPr>
        <p:spPr bwMode="auto">
          <a:xfrm>
            <a:off x="9172057" y="427848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0" name="椭圆 149"/>
          <p:cNvSpPr/>
          <p:nvPr/>
        </p:nvSpPr>
        <p:spPr bwMode="auto">
          <a:xfrm>
            <a:off x="11141581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1" name="直接连接符 150"/>
          <p:cNvCxnSpPr>
            <a:stCxn id="146" idx="6"/>
            <a:endCxn id="147" idx="3"/>
          </p:cNvCxnSpPr>
          <p:nvPr/>
        </p:nvCxnSpPr>
        <p:spPr>
          <a:xfrm flipV="1">
            <a:off x="9533701" y="5088564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48" idx="6"/>
            <a:endCxn id="150" idx="3"/>
          </p:cNvCxnSpPr>
          <p:nvPr/>
        </p:nvCxnSpPr>
        <p:spPr>
          <a:xfrm flipV="1">
            <a:off x="10819472" y="5088564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49" idx="5"/>
            <a:endCxn id="147" idx="1"/>
          </p:cNvCxnSpPr>
          <p:nvPr/>
        </p:nvCxnSpPr>
        <p:spPr>
          <a:xfrm>
            <a:off x="9461039" y="4567467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7" idx="5"/>
            <a:endCxn id="148" idx="2"/>
          </p:cNvCxnSpPr>
          <p:nvPr/>
        </p:nvCxnSpPr>
        <p:spPr>
          <a:xfrm>
            <a:off x="10165599" y="5088564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/>
              <p:cNvSpPr/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  <a:blipFill rotWithShape="0">
                <a:blip r:embed="rId5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  <a:blipFill rotWithShape="0">
                <a:blip r:embed="rId51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矩形 171"/>
              <p:cNvSpPr/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2" name="矩形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  <a:blipFill rotWithShape="0">
                <a:blip r:embed="rId5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/>
              <p:cNvSpPr/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矩形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  <a:blipFill rotWithShape="0">
                <a:blip r:embed="rId53"/>
                <a:stretch>
                  <a:fillRect l="-238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矩形 173"/>
              <p:cNvSpPr/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  <a:blipFill rotWithShape="0">
                <a:blip r:embed="rId5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3641851" y="755650"/>
            <a:ext cx="4762500" cy="476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8105775" y="1530350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4000  </a:t>
            </a:r>
            <a:r>
              <a:rPr lang="en-US" altLang="zh-CN" dirty="0"/>
              <a:t>Test 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05774" y="2799318"/>
            <a:ext cx="19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Valid data 100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76799" y="1755259"/>
            <a:ext cx="20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40387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76799" y="2799318"/>
            <a:ext cx="201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Valid data 100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3"/>
            <a:endCxn id="6" idx="1"/>
          </p:cNvCxnSpPr>
          <p:nvPr/>
        </p:nvCxnSpPr>
        <p:spPr>
          <a:xfrm flipV="1">
            <a:off x="6896298" y="1715016"/>
            <a:ext cx="1209477" cy="22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6896298" y="1939925"/>
            <a:ext cx="1209477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05775" y="216483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</a:t>
            </a:r>
            <a:r>
              <a:rPr lang="en-US" altLang="zh-CN" dirty="0"/>
              <a:t>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7" idx="3"/>
            <a:endCxn id="10" idx="1"/>
          </p:cNvCxnSpPr>
          <p:nvPr/>
        </p:nvCxnSpPr>
        <p:spPr>
          <a:xfrm>
            <a:off x="6896298" y="2983984"/>
            <a:ext cx="1209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28725" y="2799318"/>
            <a:ext cx="320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binding strength information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28725" y="1779071"/>
            <a:ext cx="3280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Has binding strength information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93810391"/>
              </p:ext>
            </p:extLst>
          </p:nvPr>
        </p:nvGraphicFramePr>
        <p:xfrm>
          <a:off x="5791398" y="3739634"/>
          <a:ext cx="4368602" cy="239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3081" r="20507" b="47574"/>
          <a:stretch/>
        </p:blipFill>
        <p:spPr>
          <a:xfrm>
            <a:off x="861472" y="1501385"/>
            <a:ext cx="10560167" cy="38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" y="0"/>
            <a:ext cx="9164668" cy="6873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9" y="1710531"/>
            <a:ext cx="571500" cy="5715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2019300" y="2109788"/>
            <a:ext cx="300038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1710531"/>
            <a:ext cx="666750" cy="66675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564482" y="2186781"/>
            <a:ext cx="95249" cy="718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8" y="1620043"/>
            <a:ext cx="376238" cy="37623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79007" y="1901031"/>
            <a:ext cx="188119" cy="5064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4" y="3253946"/>
            <a:ext cx="389341" cy="389341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1500981" y="3043239"/>
            <a:ext cx="246857" cy="3381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9" y="4556125"/>
            <a:ext cx="776586" cy="7765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1" y="4602365"/>
            <a:ext cx="522785" cy="522785"/>
          </a:xfrm>
          <a:prstGeom prst="rect">
            <a:avLst/>
          </a:prstGeom>
        </p:spPr>
      </p:pic>
      <p:cxnSp>
        <p:nvCxnSpPr>
          <p:cNvPr id="25" name="直接连接符 24"/>
          <p:cNvCxnSpPr>
            <a:endCxn id="23" idx="0"/>
          </p:cNvCxnSpPr>
          <p:nvPr/>
        </p:nvCxnSpPr>
        <p:spPr>
          <a:xfrm flipH="1">
            <a:off x="3129112" y="4087018"/>
            <a:ext cx="599632" cy="46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4" idx="0"/>
          </p:cNvCxnSpPr>
          <p:nvPr/>
        </p:nvCxnSpPr>
        <p:spPr>
          <a:xfrm>
            <a:off x="3723085" y="4181475"/>
            <a:ext cx="241449" cy="4208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4717257"/>
            <a:ext cx="423862" cy="423862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4572286" y="4487760"/>
            <a:ext cx="4476" cy="2294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7" y="4667846"/>
            <a:ext cx="710604" cy="710604"/>
          </a:xfrm>
          <a:prstGeom prst="rect">
            <a:avLst/>
          </a:prstGeom>
        </p:spPr>
      </p:pic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5347692" y="4418312"/>
            <a:ext cx="51087" cy="2495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07" y="3785882"/>
            <a:ext cx="588721" cy="588721"/>
          </a:xfrm>
          <a:prstGeom prst="rect">
            <a:avLst/>
          </a:prstGeom>
        </p:spPr>
      </p:pic>
      <p:cxnSp>
        <p:nvCxnSpPr>
          <p:cNvPr id="37" name="直接连接符 36"/>
          <p:cNvCxnSpPr>
            <a:endCxn id="36" idx="1"/>
          </p:cNvCxnSpPr>
          <p:nvPr/>
        </p:nvCxnSpPr>
        <p:spPr>
          <a:xfrm>
            <a:off x="5264646" y="3882530"/>
            <a:ext cx="1010061" cy="1977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4932255" y="1191780"/>
            <a:ext cx="2145187" cy="262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079038" y="3267858"/>
            <a:ext cx="1042017" cy="54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8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660154"/>
            <a:ext cx="642620" cy="6426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1534955" y="2099177"/>
            <a:ext cx="12000" cy="796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9" y="2021786"/>
            <a:ext cx="561975" cy="56197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1500189" y="2412644"/>
            <a:ext cx="779857" cy="671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0" y="4063497"/>
            <a:ext cx="586146" cy="586146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609725" y="3590661"/>
            <a:ext cx="28575" cy="54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68" y="1983686"/>
            <a:ext cx="600075" cy="60007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1999059" y="2471738"/>
            <a:ext cx="734646" cy="611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970484" y="3319066"/>
            <a:ext cx="172641" cy="13305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7" y="4454547"/>
            <a:ext cx="603720" cy="6037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7" y="4867275"/>
            <a:ext cx="692675" cy="69267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2020071" y="3196966"/>
            <a:ext cx="716779" cy="1971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41" y="2540251"/>
            <a:ext cx="603250" cy="603250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 flipH="1">
            <a:off x="3771874" y="3038475"/>
            <a:ext cx="321067" cy="2808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5" y="4937760"/>
            <a:ext cx="579453" cy="579453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3100603" y="4182907"/>
            <a:ext cx="671271" cy="9859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4546600" y="1660154"/>
            <a:ext cx="1709420" cy="1423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256020" y="2643188"/>
            <a:ext cx="1230813" cy="44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3" y="2859761"/>
            <a:ext cx="674409" cy="674409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 flipH="1">
            <a:off x="3839991" y="3263900"/>
            <a:ext cx="1062210" cy="3600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91" y="2761665"/>
            <a:ext cx="462954" cy="462954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 flipH="1">
            <a:off x="2934648" y="3143501"/>
            <a:ext cx="328782" cy="48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69" y="3038475"/>
            <a:ext cx="741521" cy="741521"/>
          </a:xfrm>
          <a:prstGeom prst="rect">
            <a:avLst/>
          </a:prstGeom>
        </p:spPr>
      </p:pic>
      <p:cxnSp>
        <p:nvCxnSpPr>
          <p:cNvPr id="75" name="直接连接符 74"/>
          <p:cNvCxnSpPr/>
          <p:nvPr/>
        </p:nvCxnSpPr>
        <p:spPr>
          <a:xfrm flipH="1">
            <a:off x="7401962" y="3624273"/>
            <a:ext cx="84871" cy="3000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sp>
        <p:nvSpPr>
          <p:cNvPr id="33" name="矩形 32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4" y="182622"/>
            <a:ext cx="2497978" cy="249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30" y="204533"/>
            <a:ext cx="2321795" cy="232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1" y="292313"/>
            <a:ext cx="2304585" cy="2304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43880"/>
            <a:ext cx="2337123" cy="2337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29" y="304809"/>
            <a:ext cx="2321796" cy="2321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6" y="2415317"/>
            <a:ext cx="2304585" cy="2304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2349499"/>
            <a:ext cx="2304585" cy="2304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82" y="2349499"/>
            <a:ext cx="2304585" cy="230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18" y="2349499"/>
            <a:ext cx="2304585" cy="23045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37" y="2364460"/>
            <a:ext cx="2304585" cy="2304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4" y="4454619"/>
            <a:ext cx="2304585" cy="2304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4388801"/>
            <a:ext cx="2324857" cy="2324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97" y="4406899"/>
            <a:ext cx="2304585" cy="2304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7" y="4406899"/>
            <a:ext cx="2304585" cy="2304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13" y="4406899"/>
            <a:ext cx="2304585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1992522" y="865357"/>
            <a:ext cx="3794144" cy="3794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374">
            <a:off x="6741201" y="831661"/>
            <a:ext cx="3794144" cy="3794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4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Thanks for your attention!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3355" y="5185459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42905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641649" y="3020152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消息传递神经网络中获取分子结构可视化特征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消息</a:t>
            </a:r>
            <a:r>
              <a:rPr lang="zh-CN" altLang="en-US" dirty="0"/>
              <a:t>传递</a:t>
            </a:r>
            <a:r>
              <a:rPr lang="zh-CN" altLang="en-US" dirty="0" smtClean="0"/>
              <a:t>神经网络中获取分子库分布的可视化</a:t>
            </a:r>
            <a:r>
              <a:rPr lang="zh-CN" altLang="en-US" dirty="0"/>
              <a:t>特征</a:t>
            </a: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132720" y="727074"/>
            <a:ext cx="4762500" cy="4920758"/>
            <a:chOff x="7132720" y="727074"/>
            <a:chExt cx="4762500" cy="4920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0649">
              <a:off x="7132720" y="727074"/>
              <a:ext cx="4762500" cy="47625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130" y="5052948"/>
              <a:ext cx="3090678" cy="2255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62130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3388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74376" y="5259450"/>
              <a:ext cx="67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6168" y="6231890"/>
            <a:ext cx="2743200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圆角矩形 2"/>
          <p:cNvSpPr/>
          <p:nvPr/>
        </p:nvSpPr>
        <p:spPr bwMode="auto">
          <a:xfrm>
            <a:off x="1300489" y="1422694"/>
            <a:ext cx="4584526" cy="29937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623864" y="1660166"/>
            <a:ext cx="288099" cy="288099"/>
            <a:chOff x="2204764" y="1903434"/>
            <a:chExt cx="288099" cy="288099"/>
          </a:xfrm>
        </p:grpSpPr>
        <p:sp>
          <p:nvSpPr>
            <p:cNvPr id="7" name="椭圆 6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>
              <a:stCxn id="7" idx="1"/>
              <a:endCxn id="7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7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086706" y="1660166"/>
            <a:ext cx="288099" cy="288099"/>
            <a:chOff x="1667606" y="1903434"/>
            <a:chExt cx="288099" cy="288099"/>
          </a:xfrm>
        </p:grpSpPr>
        <p:sp>
          <p:nvSpPr>
            <p:cNvPr id="6" name="椭圆 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/>
            <p:cNvCxnSpPr>
              <a:stCxn id="6" idx="2"/>
              <a:endCxn id="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2731833">
            <a:off x="1549548" y="1660166"/>
            <a:ext cx="288099" cy="288099"/>
            <a:chOff x="3768873" y="1903434"/>
            <a:chExt cx="288099" cy="288099"/>
          </a:xfrm>
        </p:grpSpPr>
        <p:sp>
          <p:nvSpPr>
            <p:cNvPr id="4" name="椭圆 3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4" idx="0"/>
              <a:endCxn id="4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4" idx="2"/>
              <a:endCxn id="4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4" idx="4"/>
              <a:endCxn id="4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4" idx="0"/>
              <a:endCxn id="4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 bwMode="auto">
          <a:xfrm>
            <a:off x="1527627" y="2284254"/>
            <a:ext cx="994943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 bwMode="auto">
          <a:xfrm>
            <a:off x="2685383" y="2284254"/>
            <a:ext cx="986849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3835044" y="2284254"/>
            <a:ext cx="1028700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 bwMode="auto">
          <a:xfrm>
            <a:off x="5090882" y="239180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5090882" y="270422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6564865" y="1422694"/>
            <a:ext cx="2418071" cy="48091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7869636" y="1669826"/>
            <a:ext cx="288099" cy="288099"/>
            <a:chOff x="2204764" y="1903434"/>
            <a:chExt cx="288099" cy="288099"/>
          </a:xfrm>
        </p:grpSpPr>
        <p:sp>
          <p:nvSpPr>
            <p:cNvPr id="32" name="椭圆 31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/>
            <p:cNvCxnSpPr>
              <a:stCxn id="32" idx="1"/>
              <a:endCxn id="32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32" idx="3"/>
              <a:endCxn id="32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7332478" y="1669826"/>
            <a:ext cx="288099" cy="288099"/>
            <a:chOff x="1667606" y="1903434"/>
            <a:chExt cx="288099" cy="288099"/>
          </a:xfrm>
        </p:grpSpPr>
        <p:sp>
          <p:nvSpPr>
            <p:cNvPr id="36" name="椭圆 3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>
              <a:stCxn id="36" idx="2"/>
              <a:endCxn id="3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2731833">
            <a:off x="6795320" y="1669826"/>
            <a:ext cx="288099" cy="288099"/>
            <a:chOff x="3768873" y="1903434"/>
            <a:chExt cx="288099" cy="288099"/>
          </a:xfrm>
        </p:grpSpPr>
        <p:sp>
          <p:nvSpPr>
            <p:cNvPr id="39" name="椭圆 38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0" name="直接连接符 39"/>
            <p:cNvCxnSpPr>
              <a:stCxn id="39" idx="0"/>
              <a:endCxn id="39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9" idx="2"/>
              <a:endCxn id="39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9" idx="4"/>
              <a:endCxn id="39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 bwMode="auto">
          <a:xfrm>
            <a:off x="6836572" y="2323821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/>
          <p:cNvSpPr/>
          <p:nvPr/>
        </p:nvSpPr>
        <p:spPr bwMode="auto">
          <a:xfrm>
            <a:off x="6836572" y="2650152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 bwMode="auto">
          <a:xfrm>
            <a:off x="6836572" y="2981676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6836572" y="3308007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 bwMode="auto">
          <a:xfrm>
            <a:off x="6836572" y="3601119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6836572" y="392745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 bwMode="auto">
          <a:xfrm>
            <a:off x="6836572" y="425897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 bwMode="auto">
          <a:xfrm>
            <a:off x="6836572" y="4585305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 bwMode="auto">
          <a:xfrm>
            <a:off x="6836572" y="490094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 bwMode="auto">
          <a:xfrm>
            <a:off x="6836572" y="523246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3674" y="2113574"/>
            <a:ext cx="302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Cam/Grad-CAM/</a:t>
            </a:r>
            <a:r>
              <a:rPr lang="en-US" altLang="zh-CN" dirty="0"/>
              <a:t> </a:t>
            </a:r>
            <a:r>
              <a:rPr lang="en-US" altLang="zh-CN" dirty="0" smtClean="0"/>
              <a:t>Grad-CAM++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40268" y="517558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4440268" y="470659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440268" y="623286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4440268" y="563052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𝐶𝑎𝑚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32996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</a:t>
            </a:r>
            <a:r>
              <a:rPr lang="en-US" altLang="zh-CN" sz="2400" b="1" dirty="0"/>
              <a:t>Visual Explanations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2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 rotWithShape="0"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2205713" y="2814318"/>
            <a:ext cx="494186" cy="1346462"/>
            <a:chOff x="3738433" y="2756128"/>
            <a:chExt cx="295794" cy="1346462"/>
          </a:xfrm>
        </p:grpSpPr>
        <p:sp>
          <p:nvSpPr>
            <p:cNvPr id="18" name="矩形 17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895281" y="3079134"/>
            <a:ext cx="555127" cy="1010029"/>
            <a:chOff x="3738433" y="2756128"/>
            <a:chExt cx="295794" cy="1341197"/>
          </a:xfrm>
        </p:grpSpPr>
        <p:sp>
          <p:nvSpPr>
            <p:cNvPr id="46" name="矩形 45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平行四边形 4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698698" y="3234363"/>
            <a:ext cx="667964" cy="733377"/>
            <a:chOff x="3738433" y="2756128"/>
            <a:chExt cx="295794" cy="1341195"/>
          </a:xfrm>
        </p:grpSpPr>
        <p:sp>
          <p:nvSpPr>
            <p:cNvPr id="51" name="矩形 50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2" name="平行四边形 5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582158" y="2586989"/>
            <a:ext cx="379487" cy="1618245"/>
            <a:chOff x="3738433" y="2756128"/>
            <a:chExt cx="295794" cy="1346462"/>
          </a:xfrm>
        </p:grpSpPr>
        <p:sp>
          <p:nvSpPr>
            <p:cNvPr id="56" name="矩形 55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014189" y="2336177"/>
            <a:ext cx="245035" cy="2094836"/>
            <a:chOff x="3738433" y="2756128"/>
            <a:chExt cx="295794" cy="1346462"/>
          </a:xfrm>
        </p:grpSpPr>
        <p:sp>
          <p:nvSpPr>
            <p:cNvPr id="61" name="矩形 60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6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1792370" y="4344506"/>
            <a:ext cx="2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Convolutional layers</a:t>
            </a:r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81" name="矩形 80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2" name="平行四边形 8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86" name="矩形 85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7" name="平行四边形 8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08" name="矩形 10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0" name="矩形 119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571058" y="361920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575469" y="357601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3664805" y="4629424"/>
            <a:ext cx="667964" cy="733377"/>
            <a:chOff x="3738433" y="2756128"/>
            <a:chExt cx="295794" cy="1341195"/>
          </a:xfrm>
        </p:grpSpPr>
        <p:sp>
          <p:nvSpPr>
            <p:cNvPr id="147" name="矩形 14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8" name="平行四边形 14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立方体 151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3" name="立方体 152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立方体 157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158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立方体 159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立方体 161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3" name="矩形 162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 rotWithShape="0"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接连接符 168"/>
          <p:cNvCxnSpPr/>
          <p:nvPr/>
        </p:nvCxnSpPr>
        <p:spPr>
          <a:xfrm flipH="1">
            <a:off x="6280962" y="1897644"/>
            <a:ext cx="2252251" cy="97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66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6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endCxn id="75" idx="3"/>
          </p:cNvCxnSpPr>
          <p:nvPr/>
        </p:nvCxnSpPr>
        <p:spPr>
          <a:xfrm flipH="1">
            <a:off x="3964105" y="4129463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flipH="1" flipV="1">
            <a:off x="4819904" y="3950388"/>
            <a:ext cx="2486354" cy="1106029"/>
            <a:chOff x="5803479" y="3508670"/>
            <a:chExt cx="2217242" cy="1358411"/>
          </a:xfrm>
        </p:grpSpPr>
        <p:cxnSp>
          <p:nvCxnSpPr>
            <p:cNvPr id="185" name="直接箭头连接符 184"/>
            <p:cNvCxnSpPr/>
            <p:nvPr/>
          </p:nvCxnSpPr>
          <p:spPr>
            <a:xfrm flipV="1">
              <a:off x="5803479" y="3508670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本框 205"/>
              <p:cNvSpPr txBox="1"/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立方体 206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09" name="矩形 208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10" name="矩形 209"/>
          <p:cNvSpPr/>
          <p:nvPr/>
        </p:nvSpPr>
        <p:spPr>
          <a:xfrm>
            <a:off x="10685716" y="1475709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561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 rotWithShape="0"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81" name="矩形 80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2" name="平行四边形 8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86" name="矩形 85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7" name="平行四边形 8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08" name="矩形 10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0" name="矩形 119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571058" y="361920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575469" y="357601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立方体 151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3" name="立方体 152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立方体 157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158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立方体 159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立方体 161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3" name="矩形 162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 rotWithShape="0"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接连接符 168"/>
          <p:cNvCxnSpPr/>
          <p:nvPr/>
        </p:nvCxnSpPr>
        <p:spPr>
          <a:xfrm flipH="1">
            <a:off x="6280962" y="1897644"/>
            <a:ext cx="2252251" cy="97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66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6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 flipH="1">
            <a:off x="4492094" y="3461131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flipH="1" flipV="1">
            <a:off x="4819904" y="3950388"/>
            <a:ext cx="2486354" cy="1106029"/>
            <a:chOff x="5803479" y="3508670"/>
            <a:chExt cx="2217242" cy="1358411"/>
          </a:xfrm>
        </p:grpSpPr>
        <p:cxnSp>
          <p:nvCxnSpPr>
            <p:cNvPr id="185" name="直接箭头连接符 184"/>
            <p:cNvCxnSpPr/>
            <p:nvPr/>
          </p:nvCxnSpPr>
          <p:spPr>
            <a:xfrm flipV="1">
              <a:off x="5803479" y="3508670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本框 205"/>
              <p:cNvSpPr txBox="1"/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立方体 206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09" name="矩形 208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10" name="矩形 209"/>
          <p:cNvSpPr/>
          <p:nvPr/>
        </p:nvSpPr>
        <p:spPr>
          <a:xfrm>
            <a:off x="10685716" y="1475709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grpSp>
        <p:nvGrpSpPr>
          <p:cNvPr id="66" name="组合 65"/>
          <p:cNvGrpSpPr/>
          <p:nvPr/>
        </p:nvGrpSpPr>
        <p:grpSpPr>
          <a:xfrm>
            <a:off x="39829" y="1602689"/>
            <a:ext cx="3019239" cy="4021655"/>
            <a:chOff x="25542" y="2876914"/>
            <a:chExt cx="3019239" cy="4021655"/>
          </a:xfrm>
        </p:grpSpPr>
        <p:grpSp>
          <p:nvGrpSpPr>
            <p:cNvPr id="38" name="组合 37"/>
            <p:cNvGrpSpPr/>
            <p:nvPr/>
          </p:nvGrpSpPr>
          <p:grpSpPr>
            <a:xfrm>
              <a:off x="290822" y="3951150"/>
              <a:ext cx="2384616" cy="1582265"/>
              <a:chOff x="-131270" y="5086483"/>
              <a:chExt cx="2384616" cy="1582265"/>
            </a:xfrm>
          </p:grpSpPr>
          <p:sp>
            <p:nvSpPr>
              <p:cNvPr id="5" name="椭圆 4"/>
              <p:cNvSpPr/>
              <p:nvPr/>
            </p:nvSpPr>
            <p:spPr bwMode="auto">
              <a:xfrm>
                <a:off x="-131270" y="5089716"/>
                <a:ext cx="354325" cy="354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zh-CN" dirty="0" smtClean="0"/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569762" y="5729413"/>
                <a:ext cx="354325" cy="354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1245634" y="6301544"/>
                <a:ext cx="354325" cy="354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" name="直接连接符 6"/>
              <p:cNvCxnSpPr>
                <a:stCxn id="5" idx="5"/>
                <a:endCxn id="97" idx="1"/>
              </p:cNvCxnSpPr>
              <p:nvPr/>
            </p:nvCxnSpPr>
            <p:spPr>
              <a:xfrm>
                <a:off x="171165" y="5392151"/>
                <a:ext cx="450487" cy="3891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>
                <a:stCxn id="98" idx="1"/>
                <a:endCxn id="97" idx="5"/>
              </p:cNvCxnSpPr>
              <p:nvPr/>
            </p:nvCxnSpPr>
            <p:spPr>
              <a:xfrm flipH="1" flipV="1">
                <a:off x="872197" y="6031848"/>
                <a:ext cx="425327" cy="321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椭圆 128"/>
              <p:cNvSpPr/>
              <p:nvPr/>
            </p:nvSpPr>
            <p:spPr bwMode="auto">
              <a:xfrm>
                <a:off x="-112754" y="6306288"/>
                <a:ext cx="354325" cy="354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0" name="直接连接符 129"/>
              <p:cNvCxnSpPr>
                <a:stCxn id="129" idx="7"/>
                <a:endCxn id="97" idx="3"/>
              </p:cNvCxnSpPr>
              <p:nvPr/>
            </p:nvCxnSpPr>
            <p:spPr>
              <a:xfrm flipV="1">
                <a:off x="189681" y="6031848"/>
                <a:ext cx="431971" cy="3263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椭圆 130"/>
              <p:cNvSpPr/>
              <p:nvPr/>
            </p:nvSpPr>
            <p:spPr bwMode="auto">
              <a:xfrm>
                <a:off x="1899021" y="5729039"/>
                <a:ext cx="354325" cy="354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2" name="直接连接符 131"/>
              <p:cNvCxnSpPr>
                <a:stCxn id="98" idx="7"/>
                <a:endCxn id="131" idx="3"/>
              </p:cNvCxnSpPr>
              <p:nvPr/>
            </p:nvCxnSpPr>
            <p:spPr>
              <a:xfrm flipV="1">
                <a:off x="1548069" y="6031474"/>
                <a:ext cx="402842" cy="321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/>
              <p:cNvSpPr txBox="1"/>
              <p:nvPr/>
            </p:nvSpPr>
            <p:spPr>
              <a:xfrm>
                <a:off x="-93463" y="5086483"/>
                <a:ext cx="301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1</a:t>
                </a:r>
                <a:endParaRPr lang="zh-CN" altLang="en-US" b="1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96081" y="574020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3</a:t>
                </a:r>
                <a:endParaRPr lang="zh-CN" altLang="en-US" b="1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-95302" y="6293467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2</a:t>
                </a:r>
                <a:endParaRPr lang="zh-CN" altLang="en-US" b="1" dirty="0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81586" y="6299416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4</a:t>
                </a:r>
                <a:endParaRPr lang="zh-CN" altLang="en-US" b="1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935782" y="571888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5</a:t>
                </a:r>
                <a:endParaRPr lang="zh-CN" altLang="en-US" b="1" dirty="0"/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25542" y="2876914"/>
              <a:ext cx="173970" cy="1444338"/>
              <a:chOff x="5371754" y="3717514"/>
              <a:chExt cx="173970" cy="1444338"/>
            </a:xfrm>
          </p:grpSpPr>
          <p:sp>
            <p:nvSpPr>
              <p:cNvPr id="156" name="矩形 155"/>
              <p:cNvSpPr/>
              <p:nvPr/>
            </p:nvSpPr>
            <p:spPr bwMode="auto">
              <a:xfrm>
                <a:off x="5371754" y="3717514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7" name="矩形 156"/>
              <p:cNvSpPr/>
              <p:nvPr/>
            </p:nvSpPr>
            <p:spPr bwMode="auto">
              <a:xfrm>
                <a:off x="5371754" y="3898317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矩形 163"/>
              <p:cNvSpPr/>
              <p:nvPr/>
            </p:nvSpPr>
            <p:spPr bwMode="auto">
              <a:xfrm>
                <a:off x="5377928" y="4079155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5" name="矩形 164"/>
              <p:cNvSpPr/>
              <p:nvPr/>
            </p:nvSpPr>
            <p:spPr bwMode="auto">
              <a:xfrm>
                <a:off x="5377928" y="4259958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7" name="矩形 166"/>
              <p:cNvSpPr/>
              <p:nvPr/>
            </p:nvSpPr>
            <p:spPr bwMode="auto">
              <a:xfrm>
                <a:off x="5374841" y="4445958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8" name="矩形 167"/>
              <p:cNvSpPr/>
              <p:nvPr/>
            </p:nvSpPr>
            <p:spPr bwMode="auto">
              <a:xfrm>
                <a:off x="5374841" y="4626761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0" name="矩形 169"/>
              <p:cNvSpPr/>
              <p:nvPr/>
            </p:nvSpPr>
            <p:spPr bwMode="auto">
              <a:xfrm>
                <a:off x="5381015" y="4807599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1" name="矩形 170"/>
              <p:cNvSpPr/>
              <p:nvPr/>
            </p:nvSpPr>
            <p:spPr bwMode="auto">
              <a:xfrm>
                <a:off x="5381015" y="4988402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457469" y="3164797"/>
              <a:ext cx="173970" cy="1444338"/>
              <a:chOff x="5346858" y="3743640"/>
              <a:chExt cx="173970" cy="1444338"/>
            </a:xfrm>
          </p:grpSpPr>
          <p:sp>
            <p:nvSpPr>
              <p:cNvPr id="174" name="矩形 173"/>
              <p:cNvSpPr/>
              <p:nvPr/>
            </p:nvSpPr>
            <p:spPr bwMode="auto">
              <a:xfrm>
                <a:off x="5346858" y="3743640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5" name="矩形 174"/>
              <p:cNvSpPr/>
              <p:nvPr/>
            </p:nvSpPr>
            <p:spPr bwMode="auto">
              <a:xfrm>
                <a:off x="5346858" y="3924443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矩形 175"/>
              <p:cNvSpPr/>
              <p:nvPr/>
            </p:nvSpPr>
            <p:spPr bwMode="auto">
              <a:xfrm>
                <a:off x="5353032" y="4105281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8" name="矩形 177"/>
              <p:cNvSpPr/>
              <p:nvPr/>
            </p:nvSpPr>
            <p:spPr bwMode="auto">
              <a:xfrm>
                <a:off x="5353032" y="4286084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9" name="矩形 178"/>
              <p:cNvSpPr/>
              <p:nvPr/>
            </p:nvSpPr>
            <p:spPr bwMode="auto">
              <a:xfrm>
                <a:off x="5349945" y="4472084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矩形 180"/>
              <p:cNvSpPr/>
              <p:nvPr/>
            </p:nvSpPr>
            <p:spPr bwMode="auto">
              <a:xfrm>
                <a:off x="5349945" y="4652887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2" name="矩形 181"/>
              <p:cNvSpPr/>
              <p:nvPr/>
            </p:nvSpPr>
            <p:spPr bwMode="auto">
              <a:xfrm>
                <a:off x="5356119" y="4833725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3" name="矩形 182"/>
              <p:cNvSpPr/>
              <p:nvPr/>
            </p:nvSpPr>
            <p:spPr bwMode="auto">
              <a:xfrm>
                <a:off x="5356119" y="5014528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7" name="组合 186"/>
            <p:cNvGrpSpPr/>
            <p:nvPr/>
          </p:nvGrpSpPr>
          <p:grpSpPr>
            <a:xfrm>
              <a:off x="2870811" y="3164797"/>
              <a:ext cx="173970" cy="1444338"/>
              <a:chOff x="5371754" y="3717514"/>
              <a:chExt cx="173970" cy="1444338"/>
            </a:xfrm>
          </p:grpSpPr>
          <p:sp>
            <p:nvSpPr>
              <p:cNvPr id="188" name="矩形 187"/>
              <p:cNvSpPr/>
              <p:nvPr/>
            </p:nvSpPr>
            <p:spPr bwMode="auto">
              <a:xfrm>
                <a:off x="5371754" y="3717514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矩形 188"/>
              <p:cNvSpPr/>
              <p:nvPr/>
            </p:nvSpPr>
            <p:spPr bwMode="auto">
              <a:xfrm>
                <a:off x="5371754" y="3898317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0" name="矩形 189"/>
              <p:cNvSpPr/>
              <p:nvPr/>
            </p:nvSpPr>
            <p:spPr bwMode="auto">
              <a:xfrm>
                <a:off x="5377928" y="4079155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" name="矩形 190"/>
              <p:cNvSpPr/>
              <p:nvPr/>
            </p:nvSpPr>
            <p:spPr bwMode="auto">
              <a:xfrm>
                <a:off x="5377928" y="4259958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" name="矩形 191"/>
              <p:cNvSpPr/>
              <p:nvPr/>
            </p:nvSpPr>
            <p:spPr bwMode="auto">
              <a:xfrm>
                <a:off x="5374841" y="4445958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" name="矩形 192"/>
              <p:cNvSpPr/>
              <p:nvPr/>
            </p:nvSpPr>
            <p:spPr bwMode="auto">
              <a:xfrm>
                <a:off x="5374841" y="4626761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4" name="矩形 193"/>
              <p:cNvSpPr/>
              <p:nvPr/>
            </p:nvSpPr>
            <p:spPr bwMode="auto">
              <a:xfrm>
                <a:off x="5381015" y="4807599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5" name="矩形 194"/>
              <p:cNvSpPr/>
              <p:nvPr/>
            </p:nvSpPr>
            <p:spPr bwMode="auto">
              <a:xfrm>
                <a:off x="5381015" y="4988402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31591" y="5454231"/>
              <a:ext cx="173970" cy="1444338"/>
              <a:chOff x="4598339" y="3882245"/>
              <a:chExt cx="173970" cy="1444338"/>
            </a:xfrm>
          </p:grpSpPr>
          <p:sp>
            <p:nvSpPr>
              <p:cNvPr id="197" name="矩形 196"/>
              <p:cNvSpPr/>
              <p:nvPr/>
            </p:nvSpPr>
            <p:spPr bwMode="auto">
              <a:xfrm>
                <a:off x="4598339" y="3882245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8" name="矩形 197"/>
              <p:cNvSpPr/>
              <p:nvPr/>
            </p:nvSpPr>
            <p:spPr bwMode="auto">
              <a:xfrm>
                <a:off x="4598339" y="4063048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9" name="矩形 198"/>
              <p:cNvSpPr/>
              <p:nvPr/>
            </p:nvSpPr>
            <p:spPr bwMode="auto">
              <a:xfrm>
                <a:off x="4604513" y="4243886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0" name="矩形 199"/>
              <p:cNvSpPr/>
              <p:nvPr/>
            </p:nvSpPr>
            <p:spPr bwMode="auto">
              <a:xfrm>
                <a:off x="4604513" y="4424689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1" name="矩形 200"/>
              <p:cNvSpPr/>
              <p:nvPr/>
            </p:nvSpPr>
            <p:spPr bwMode="auto">
              <a:xfrm>
                <a:off x="4601426" y="4610689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2" name="矩形 201"/>
              <p:cNvSpPr/>
              <p:nvPr/>
            </p:nvSpPr>
            <p:spPr bwMode="auto">
              <a:xfrm>
                <a:off x="4601426" y="4791492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3" name="矩形 202"/>
              <p:cNvSpPr/>
              <p:nvPr/>
            </p:nvSpPr>
            <p:spPr bwMode="auto">
              <a:xfrm>
                <a:off x="4607600" y="4972330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4" name="矩形 203"/>
              <p:cNvSpPr/>
              <p:nvPr/>
            </p:nvSpPr>
            <p:spPr bwMode="auto">
              <a:xfrm>
                <a:off x="4607600" y="5153133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1428984" y="5454231"/>
              <a:ext cx="173970" cy="1444338"/>
              <a:chOff x="4599982" y="3888520"/>
              <a:chExt cx="173970" cy="1444338"/>
            </a:xfrm>
          </p:grpSpPr>
          <p:sp>
            <p:nvSpPr>
              <p:cNvPr id="211" name="矩形 210"/>
              <p:cNvSpPr/>
              <p:nvPr/>
            </p:nvSpPr>
            <p:spPr bwMode="auto">
              <a:xfrm>
                <a:off x="4599982" y="3888520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2" name="矩形 211"/>
              <p:cNvSpPr/>
              <p:nvPr/>
            </p:nvSpPr>
            <p:spPr bwMode="auto">
              <a:xfrm>
                <a:off x="4599982" y="4069323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3" name="矩形 212"/>
              <p:cNvSpPr/>
              <p:nvPr/>
            </p:nvSpPr>
            <p:spPr bwMode="auto">
              <a:xfrm>
                <a:off x="4606156" y="4250161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4" name="矩形 213"/>
              <p:cNvSpPr/>
              <p:nvPr/>
            </p:nvSpPr>
            <p:spPr bwMode="auto">
              <a:xfrm>
                <a:off x="4606156" y="4430964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5" name="矩形 214"/>
              <p:cNvSpPr/>
              <p:nvPr/>
            </p:nvSpPr>
            <p:spPr bwMode="auto">
              <a:xfrm>
                <a:off x="4603069" y="4616964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6" name="矩形 215"/>
              <p:cNvSpPr/>
              <p:nvPr/>
            </p:nvSpPr>
            <p:spPr bwMode="auto">
              <a:xfrm>
                <a:off x="4603069" y="4797767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7" name="矩形 216"/>
              <p:cNvSpPr/>
              <p:nvPr/>
            </p:nvSpPr>
            <p:spPr bwMode="auto">
              <a:xfrm>
                <a:off x="4609243" y="4978605"/>
                <a:ext cx="164709" cy="1734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8" name="矩形 217"/>
              <p:cNvSpPr/>
              <p:nvPr/>
            </p:nvSpPr>
            <p:spPr bwMode="auto">
              <a:xfrm>
                <a:off x="4609243" y="5159408"/>
                <a:ext cx="164709" cy="173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67848" y="3464226"/>
            <a:ext cx="164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GAT/GNN/ GCN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40268" y="516213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4440268" y="470659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440268" y="623286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4440268" y="563052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𝐶𝑎𝑚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35689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MPNN </a:t>
            </a:r>
            <a:r>
              <a:rPr lang="en-US" altLang="zh-CN" sz="2400" b="1" dirty="0"/>
              <a:t>Visual Explanations</a:t>
            </a: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45318" y="1706394"/>
            <a:ext cx="217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要解决什么问题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23811" y="3207646"/>
            <a:ext cx="217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基于谱</a:t>
            </a:r>
            <a:endParaRPr lang="en-US" altLang="zh-CN" dirty="0" smtClean="0"/>
          </a:p>
          <a:p>
            <a:r>
              <a:rPr lang="zh-CN" altLang="en-US" dirty="0" smtClean="0"/>
              <a:t>基于域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71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49875" y="1451854"/>
            <a:ext cx="5622331" cy="2317750"/>
            <a:chOff x="1388069" y="711200"/>
            <a:chExt cx="5622331" cy="2317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 bwMode="auto">
            <a:xfrm>
              <a:off x="3865458" y="711200"/>
              <a:ext cx="1273980" cy="147894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66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48514" y="942975"/>
              <a:ext cx="87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i="1" dirty="0" smtClean="0">
                  <a:latin typeface="Cambria Math" panose="02040503050406030204" pitchFamily="18" charset="0"/>
                </a:rPr>
                <a:t>W</a:t>
              </a:r>
              <a:endParaRPr lang="zh-CN" altLang="en-US" sz="3600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>
              <a:off x="5166446" y="1450673"/>
              <a:ext cx="454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6373409" y="1958370"/>
              <a:ext cx="0" cy="107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>
              <a:off x="3073185" y="2951692"/>
              <a:ext cx="330022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3054328" y="1958370"/>
              <a:ext cx="18857" cy="993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8106089" y="2542330"/>
            <a:ext cx="3056186" cy="1847408"/>
            <a:chOff x="3272043" y="3747528"/>
            <a:chExt cx="2322863" cy="1404128"/>
          </a:xfrm>
        </p:grpSpPr>
        <p:sp>
          <p:nvSpPr>
            <p:cNvPr id="70" name="椭圆 69"/>
            <p:cNvSpPr/>
            <p:nvPr/>
          </p:nvSpPr>
          <p:spPr bwMode="auto">
            <a:xfrm>
              <a:off x="3309898" y="4791135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991378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4595669" y="4813092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272043" y="3747528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5256342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cxnSp>
          <p:nvCxnSpPr>
            <p:cNvPr id="75" name="直接连接符 74"/>
            <p:cNvCxnSpPr>
              <a:stCxn id="70" idx="6"/>
              <a:endCxn id="71" idx="3"/>
            </p:cNvCxnSpPr>
            <p:nvPr/>
          </p:nvCxnSpPr>
          <p:spPr>
            <a:xfrm flipV="1">
              <a:off x="3648462" y="4597889"/>
              <a:ext cx="392498" cy="362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2" idx="6"/>
              <a:endCxn id="74" idx="3"/>
            </p:cNvCxnSpPr>
            <p:nvPr/>
          </p:nvCxnSpPr>
          <p:spPr>
            <a:xfrm flipV="1">
              <a:off x="4934233" y="4597889"/>
              <a:ext cx="371691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3" idx="5"/>
              <a:endCxn id="71" idx="1"/>
            </p:cNvCxnSpPr>
            <p:nvPr/>
          </p:nvCxnSpPr>
          <p:spPr>
            <a:xfrm>
              <a:off x="3561025" y="4036510"/>
              <a:ext cx="479935" cy="3219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5"/>
              <a:endCxn id="72" idx="2"/>
            </p:cNvCxnSpPr>
            <p:nvPr/>
          </p:nvCxnSpPr>
          <p:spPr>
            <a:xfrm>
              <a:off x="4280360" y="4597889"/>
              <a:ext cx="315309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7162579" y="1250418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/>
          <p:cNvGrpSpPr/>
          <p:nvPr/>
        </p:nvGrpSpPr>
        <p:grpSpPr>
          <a:xfrm>
            <a:off x="10596245" y="405954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/>
          <p:cNvGrpSpPr/>
          <p:nvPr/>
        </p:nvGrpSpPr>
        <p:grpSpPr>
          <a:xfrm>
            <a:off x="9632641" y="155842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7153310" y="3679494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100"/>
          <p:cNvGrpSpPr/>
          <p:nvPr/>
        </p:nvGrpSpPr>
        <p:grpSpPr>
          <a:xfrm>
            <a:off x="11246624" y="1580181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/>
          <p:cNvCxnSpPr/>
          <p:nvPr/>
        </p:nvCxnSpPr>
        <p:spPr>
          <a:xfrm>
            <a:off x="2134991" y="3714419"/>
            <a:ext cx="12807" cy="61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471598" y="377434"/>
            <a:ext cx="321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Test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0"/>
            <a:ext cx="90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,…,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blipFill rotWithShape="0">
                <a:blip r:embed="rId2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dirty="0"/>
                        <m:t>,…,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blipFill rotWithShape="0">
                <a:blip r:embed="rId4"/>
                <a:stretch>
                  <a:fillRect t="-411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blipFill rotWithShape="0">
                <a:blip r:embed="rId5"/>
                <a:stretch>
                  <a:fillRect t="-274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blipFill rotWithShape="0">
                <a:blip r:embed="rId6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17" idx="2"/>
          </p:cNvCxnSpPr>
          <p:nvPr/>
        </p:nvCxnSpPr>
        <p:spPr>
          <a:xfrm>
            <a:off x="5430676" y="2192194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724708" y="329494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9" name="左大括号 38"/>
          <p:cNvSpPr/>
          <p:nvPr/>
        </p:nvSpPr>
        <p:spPr>
          <a:xfrm>
            <a:off x="1997428" y="4813300"/>
            <a:ext cx="28301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>
          <a:xfrm>
            <a:off x="8318973" y="4858385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6255693" y="5648682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左大括号 79"/>
          <p:cNvSpPr/>
          <p:nvPr/>
        </p:nvSpPr>
        <p:spPr>
          <a:xfrm>
            <a:off x="4882092" y="4838700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/>
          <p:cNvCxnSpPr/>
          <p:nvPr/>
        </p:nvCxnSpPr>
        <p:spPr>
          <a:xfrm>
            <a:off x="5251432" y="4525097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>
            <a:stCxn id="27" idx="2"/>
          </p:cNvCxnSpPr>
          <p:nvPr/>
        </p:nvCxnSpPr>
        <p:spPr>
          <a:xfrm flipH="1">
            <a:off x="2795628" y="4597961"/>
            <a:ext cx="1459249" cy="16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37" idx="2"/>
            <a:endCxn id="60" idx="0"/>
          </p:cNvCxnSpPr>
          <p:nvPr/>
        </p:nvCxnSpPr>
        <p:spPr>
          <a:xfrm>
            <a:off x="6571855" y="4597961"/>
            <a:ext cx="2626179" cy="10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 bwMode="auto">
          <a:xfrm>
            <a:off x="8607700" y="267442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7" name="椭圆 216"/>
          <p:cNvSpPr/>
          <p:nvPr/>
        </p:nvSpPr>
        <p:spPr bwMode="auto">
          <a:xfrm>
            <a:off x="9289180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18" name="椭圆 217"/>
          <p:cNvSpPr/>
          <p:nvPr/>
        </p:nvSpPr>
        <p:spPr bwMode="auto">
          <a:xfrm>
            <a:off x="9893471" y="2696379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19" name="椭圆 218"/>
          <p:cNvSpPr/>
          <p:nvPr/>
        </p:nvSpPr>
        <p:spPr bwMode="auto">
          <a:xfrm>
            <a:off x="8569845" y="163081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0" name="椭圆 219"/>
          <p:cNvSpPr/>
          <p:nvPr/>
        </p:nvSpPr>
        <p:spPr bwMode="auto">
          <a:xfrm>
            <a:off x="10554144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221" name="直接连接符 220"/>
          <p:cNvCxnSpPr>
            <a:stCxn id="216" idx="6"/>
            <a:endCxn id="217" idx="3"/>
          </p:cNvCxnSpPr>
          <p:nvPr/>
        </p:nvCxnSpPr>
        <p:spPr>
          <a:xfrm flipV="1">
            <a:off x="8946264" y="2481176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218" idx="6"/>
            <a:endCxn id="220" idx="3"/>
          </p:cNvCxnSpPr>
          <p:nvPr/>
        </p:nvCxnSpPr>
        <p:spPr>
          <a:xfrm flipV="1">
            <a:off x="10232035" y="2481176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219" idx="5"/>
            <a:endCxn id="217" idx="1"/>
          </p:cNvCxnSpPr>
          <p:nvPr/>
        </p:nvCxnSpPr>
        <p:spPr>
          <a:xfrm>
            <a:off x="8858827" y="1919797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217" idx="5"/>
            <a:endCxn id="218" idx="2"/>
          </p:cNvCxnSpPr>
          <p:nvPr/>
        </p:nvCxnSpPr>
        <p:spPr>
          <a:xfrm>
            <a:off x="9578162" y="2481176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/>
              <p:cNvSpPr/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5" name="矩形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12672</TotalTime>
  <Words>562</Words>
  <Application>Microsoft Office PowerPoint</Application>
  <PresentationFormat>宽屏</PresentationFormat>
  <Paragraphs>331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Helvetica Neue</vt:lpstr>
      <vt:lpstr>宋体</vt:lpstr>
      <vt:lpstr>Arial</vt:lpstr>
      <vt:lpstr>Arial Black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 Wenshu</dc:creator>
  <cp:lastModifiedBy>Yang Weiwei0103</cp:lastModifiedBy>
  <cp:revision>726</cp:revision>
  <dcterms:created xsi:type="dcterms:W3CDTF">2019-08-28T01:17:22Z</dcterms:created>
  <dcterms:modified xsi:type="dcterms:W3CDTF">2021-02-04T09:33:47Z</dcterms:modified>
</cp:coreProperties>
</file>